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13716000" cy="24384000"/>
  <p:embeddedFontLst>
    <p:embeddedFont>
      <p:font typeface="EB Garamond"/>
      <p:regular r:id="rId18"/>
      <p:bold r:id="rId19"/>
      <p:italic r:id="rId20"/>
      <p:boldItalic r:id="rId21"/>
    </p:embeddedFont>
    <p:embeddedFont>
      <p:font typeface="Arial Black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616">
          <p15:clr>
            <a:srgbClr val="A4A3A4"/>
          </p15:clr>
        </p15:guide>
        <p15:guide id="2" orient="horz" pos="3264">
          <p15:clr>
            <a:srgbClr val="A4A3A4"/>
          </p15:clr>
        </p15:guide>
        <p15:guide id="3" pos="6912">
          <p15:clr>
            <a:srgbClr val="A4A3A4"/>
          </p15:clr>
        </p15:guide>
        <p15:guide id="4" orient="horz">
          <p15:clr>
            <a:srgbClr val="A4A3A4"/>
          </p15:clr>
        </p15:guide>
        <p15:guide id="5" orient="horz" pos="4008">
          <p15:clr>
            <a:srgbClr val="A4A3A4"/>
          </p15:clr>
        </p15:guide>
        <p15:guide id="6" orient="horz" pos="2352">
          <p15:clr>
            <a:srgbClr val="A4A3A4"/>
          </p15:clr>
        </p15:guide>
        <p15:guide id="7" pos="6696">
          <p15:clr>
            <a:srgbClr val="A4A3A4"/>
          </p15:clr>
        </p15:guide>
        <p15:guide id="8" pos="2136">
          <p15:clr>
            <a:srgbClr val="A4A3A4"/>
          </p15:clr>
        </p15:guide>
        <p15:guide id="9" pos="2760">
          <p15:clr>
            <a:srgbClr val="A4A3A4"/>
          </p15:clr>
        </p15:guide>
        <p15:guide id="10" pos="3288">
          <p15:clr>
            <a:srgbClr val="A4A3A4"/>
          </p15:clr>
        </p15:guide>
        <p15:guide id="11" pos="4032">
          <p15:clr>
            <a:srgbClr val="A4A3A4"/>
          </p15:clr>
        </p15:guide>
        <p15:guide id="12" pos="4392">
          <p15:clr>
            <a:srgbClr val="A4A3A4"/>
          </p15:clr>
        </p15:guide>
        <p15:guide id="13" pos="4944">
          <p15:clr>
            <a:srgbClr val="A4A3A4"/>
          </p15:clr>
        </p15:guide>
        <p15:guide id="14" pos="5544">
          <p15:clr>
            <a:srgbClr val="A4A3A4"/>
          </p15:clr>
        </p15:guide>
        <p15:guide id="15" pos="6072">
          <p15:clr>
            <a:srgbClr val="A4A3A4"/>
          </p15:clr>
        </p15:guide>
        <p15:guide id="16" orient="horz" pos="2448">
          <p15:clr>
            <a:srgbClr val="A4A3A4"/>
          </p15:clr>
        </p15:guide>
        <p15:guide id="17" pos="5256">
          <p15:clr>
            <a:srgbClr val="A4A3A4"/>
          </p15:clr>
        </p15:guide>
        <p15:guide id="18" pos="7261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g9S2wax5ZGGxIfJNtA40kHqKpI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616" orient="horz"/>
        <p:guide pos="3264" orient="horz"/>
        <p:guide pos="6912"/>
        <p:guide orient="horz"/>
        <p:guide pos="4008" orient="horz"/>
        <p:guide pos="2352" orient="horz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pos="2448" orient="horz"/>
        <p:guide pos="5256"/>
        <p:guide pos="726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-italic.fntdata"/><Relationship Id="rId11" Type="http://schemas.openxmlformats.org/officeDocument/2006/relationships/slide" Target="slides/slide6.xml"/><Relationship Id="rId22" Type="http://schemas.openxmlformats.org/officeDocument/2006/relationships/font" Target="fonts/ArialBlack-regular.fntdata"/><Relationship Id="rId10" Type="http://schemas.openxmlformats.org/officeDocument/2006/relationships/slide" Target="slides/slide5.xml"/><Relationship Id="rId21" Type="http://schemas.openxmlformats.org/officeDocument/2006/relationships/font" Target="fonts/EBGaramond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EBGaramond-bold.fntdata"/><Relationship Id="rId6" Type="http://schemas.openxmlformats.org/officeDocument/2006/relationships/slide" Target="slides/slide1.xml"/><Relationship Id="rId18" Type="http://schemas.openxmlformats.org/officeDocument/2006/relationships/font" Target="fonts/EBGaramon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86450" y="1828800"/>
            <a:ext cx="9144450" cy="9144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0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0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1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11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5412f56fe9_0_0:notes"/>
          <p:cNvSpPr/>
          <p:nvPr>
            <p:ph idx="2" type="sldImg"/>
          </p:nvPr>
        </p:nvSpPr>
        <p:spPr>
          <a:xfrm>
            <a:off x="2286450" y="1828800"/>
            <a:ext cx="9144600" cy="9144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5412f56fe9_0_0:notes"/>
          <p:cNvSpPr txBox="1"/>
          <p:nvPr>
            <p:ph idx="1" type="body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2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3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4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5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5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6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7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8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9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/>
          <p:nvPr/>
        </p:nvSpPr>
        <p:spPr>
          <a:xfrm>
            <a:off x="0" y="0"/>
            <a:ext cx="5295900" cy="6877050"/>
          </a:xfrm>
          <a:custGeom>
            <a:rect b="b" l="l" r="r" t="t"/>
            <a:pathLst>
              <a:path extrusionOk="0" h="6877050" w="529590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" name="Google Shape;11;p13"/>
          <p:cNvSpPr/>
          <p:nvPr/>
        </p:nvSpPr>
        <p:spPr>
          <a:xfrm>
            <a:off x="1500188" y="1173106"/>
            <a:ext cx="9191625" cy="5704772"/>
          </a:xfrm>
          <a:custGeom>
            <a:rect b="b" l="l" r="r" t="t"/>
            <a:pathLst>
              <a:path extrusionOk="0" h="5704772" w="9191625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" name="Google Shape;12;p13"/>
          <p:cNvSpPr/>
          <p:nvPr/>
        </p:nvSpPr>
        <p:spPr>
          <a:xfrm>
            <a:off x="2694429" y="0"/>
            <a:ext cx="6803142" cy="5396474"/>
          </a:xfrm>
          <a:custGeom>
            <a:rect b="b" l="l" r="r" t="t"/>
            <a:pathLst>
              <a:path extrusionOk="0" h="5396474" w="6803142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" name="Google Shape;13;p13"/>
          <p:cNvSpPr txBox="1"/>
          <p:nvPr>
            <p:ph type="ctrTitle"/>
          </p:nvPr>
        </p:nvSpPr>
        <p:spPr>
          <a:xfrm>
            <a:off x="2899790" y="810227"/>
            <a:ext cx="6392421" cy="3831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3">
  <p:cSld name="Summary 3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2"/>
          <p:cNvPicPr preferRelativeResize="0"/>
          <p:nvPr/>
        </p:nvPicPr>
        <p:blipFill rotWithShape="1">
          <a:blip r:embed="rId2">
            <a:alphaModFix/>
          </a:blip>
          <a:srcRect b="0" l="0" r="0" t="7193"/>
          <a:stretch/>
        </p:blipFill>
        <p:spPr>
          <a:xfrm>
            <a:off x="1" y="-1"/>
            <a:ext cx="443344" cy="6856025"/>
          </a:xfrm>
          <a:custGeom>
            <a:rect b="b" l="l" r="r" t="t"/>
            <a:pathLst>
              <a:path extrusionOk="0" h="4795637" w="1734410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4" name="Google Shape;94;p22"/>
          <p:cNvSpPr txBox="1"/>
          <p:nvPr>
            <p:ph type="title"/>
          </p:nvPr>
        </p:nvSpPr>
        <p:spPr>
          <a:xfrm>
            <a:off x="1550564" y="1057274"/>
            <a:ext cx="9875463" cy="9997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2"/>
          <p:cNvSpPr/>
          <p:nvPr/>
        </p:nvSpPr>
        <p:spPr>
          <a:xfrm rot="10800000">
            <a:off x="-3" y="4420134"/>
            <a:ext cx="1293237" cy="2437866"/>
          </a:xfrm>
          <a:custGeom>
            <a:rect b="b" l="l" r="r" t="t"/>
            <a:pathLst>
              <a:path extrusionOk="0" h="2437866" w="1293237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6" name="Google Shape;96;p22"/>
          <p:cNvSpPr txBox="1"/>
          <p:nvPr>
            <p:ph idx="1" type="body"/>
          </p:nvPr>
        </p:nvSpPr>
        <p:spPr>
          <a:xfrm>
            <a:off x="1550564" y="2303028"/>
            <a:ext cx="5829147" cy="3961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22"/>
          <p:cNvSpPr txBox="1"/>
          <p:nvPr>
            <p:ph idx="2" type="body"/>
          </p:nvPr>
        </p:nvSpPr>
        <p:spPr>
          <a:xfrm>
            <a:off x="7940842" y="2303028"/>
            <a:ext cx="3485184" cy="3961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22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p22"/>
          <p:cNvPicPr preferRelativeResize="0"/>
          <p:nvPr/>
        </p:nvPicPr>
        <p:blipFill rotWithShape="1">
          <a:blip r:embed="rId2">
            <a:alphaModFix/>
          </a:blip>
          <a:srcRect b="0" l="0" r="0" t="7193"/>
          <a:stretch/>
        </p:blipFill>
        <p:spPr>
          <a:xfrm rot="5400000">
            <a:off x="6072641" y="-5676015"/>
            <a:ext cx="443344" cy="11795374"/>
          </a:xfrm>
          <a:custGeom>
            <a:rect b="b" l="l" r="r" t="t"/>
            <a:pathLst>
              <a:path extrusionOk="0" h="4795637" w="1734410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00" name="Google Shape;100;p22"/>
          <p:cNvPicPr preferRelativeResize="0"/>
          <p:nvPr/>
        </p:nvPicPr>
        <p:blipFill rotWithShape="1">
          <a:blip r:embed="rId3">
            <a:alphaModFix/>
          </a:blip>
          <a:srcRect b="0" l="0" r="10856" t="11443"/>
          <a:stretch/>
        </p:blipFill>
        <p:spPr>
          <a:xfrm rot="-5400000">
            <a:off x="-6447" y="6444"/>
            <a:ext cx="1961253" cy="1948364"/>
          </a:xfrm>
          <a:custGeom>
            <a:rect b="b" l="l" r="r" t="t"/>
            <a:pathLst>
              <a:path extrusionOk="0" h="1948364" w="1961253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1" name="Google Shape;101;p22"/>
          <p:cNvSpPr/>
          <p:nvPr/>
        </p:nvSpPr>
        <p:spPr>
          <a:xfrm>
            <a:off x="396626" y="4929577"/>
            <a:ext cx="775021" cy="775021"/>
          </a:xfrm>
          <a:custGeom>
            <a:rect b="b" l="l" r="r" t="t"/>
            <a:pathLst>
              <a:path extrusionOk="0" h="775021" w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bg>
      <p:bgPr>
        <a:solidFill>
          <a:schemeClr val="accent6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/>
          <p:nvPr/>
        </p:nvSpPr>
        <p:spPr>
          <a:xfrm>
            <a:off x="0" y="0"/>
            <a:ext cx="8948738" cy="6858000"/>
          </a:xfrm>
          <a:custGeom>
            <a:rect b="b" l="l" r="r" t="t"/>
            <a:pathLst>
              <a:path extrusionOk="0" h="6858000" w="8948738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4" name="Google Shape;104;p23"/>
          <p:cNvSpPr/>
          <p:nvPr/>
        </p:nvSpPr>
        <p:spPr>
          <a:xfrm>
            <a:off x="7527501" y="0"/>
            <a:ext cx="4671276" cy="6857999"/>
          </a:xfrm>
          <a:custGeom>
            <a:rect b="b" l="l" r="r" t="t"/>
            <a:pathLst>
              <a:path extrusionOk="0" h="6831717" w="4653374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05" name="Google Shape;105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3"/>
          <p:cNvSpPr txBox="1"/>
          <p:nvPr>
            <p:ph type="ctrTitle"/>
          </p:nvPr>
        </p:nvSpPr>
        <p:spPr>
          <a:xfrm>
            <a:off x="914401" y="849782"/>
            <a:ext cx="5715000" cy="272770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3"/>
          <p:cNvSpPr txBox="1"/>
          <p:nvPr>
            <p:ph idx="1" type="subTitle"/>
          </p:nvPr>
        </p:nvSpPr>
        <p:spPr>
          <a:xfrm>
            <a:off x="914401" y="3813606"/>
            <a:ext cx="5715000" cy="22346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/>
          <p:nvPr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0" name="Google Shape;110;p24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1" name="Google Shape;111;p24"/>
          <p:cNvSpPr/>
          <p:nvPr/>
        </p:nvSpPr>
        <p:spPr>
          <a:xfrm rot="-5400000">
            <a:off x="5760023" y="3764463"/>
            <a:ext cx="2812357" cy="3394143"/>
          </a:xfrm>
          <a:custGeom>
            <a:rect b="b" l="l" r="r" t="t"/>
            <a:pathLst>
              <a:path extrusionOk="0" h="3394143" w="2812357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rgbClr val="ECEDD2">
              <a:alpha val="49803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2" name="Google Shape;112;p24"/>
          <p:cNvSpPr/>
          <p:nvPr/>
        </p:nvSpPr>
        <p:spPr>
          <a:xfrm>
            <a:off x="0" y="3463854"/>
            <a:ext cx="435241" cy="3394146"/>
          </a:xfrm>
          <a:custGeom>
            <a:rect b="b" l="l" r="r" t="t"/>
            <a:pathLst>
              <a:path extrusionOk="0" h="3394146" w="435241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3" name="Google Shape;113;p24"/>
          <p:cNvSpPr txBox="1"/>
          <p:nvPr>
            <p:ph type="title"/>
          </p:nvPr>
        </p:nvSpPr>
        <p:spPr>
          <a:xfrm>
            <a:off x="914400" y="1057275"/>
            <a:ext cx="5259554" cy="249502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4"/>
          <p:cNvSpPr txBox="1"/>
          <p:nvPr>
            <p:ph idx="1" type="body"/>
          </p:nvPr>
        </p:nvSpPr>
        <p:spPr>
          <a:xfrm>
            <a:off x="914400" y="3808750"/>
            <a:ext cx="5259554" cy="223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24"/>
          <p:cNvSpPr/>
          <p:nvPr>
            <p:ph idx="2" type="pic"/>
          </p:nvPr>
        </p:nvSpPr>
        <p:spPr>
          <a:xfrm>
            <a:off x="7414194" y="410780"/>
            <a:ext cx="4344695" cy="64472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2">
  <p:cSld name="Timeline 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/>
          <p:nvPr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8" name="Google Shape;118;p25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9" name="Google Shape;119;p25"/>
          <p:cNvSpPr txBox="1"/>
          <p:nvPr>
            <p:ph type="title"/>
          </p:nvPr>
        </p:nvSpPr>
        <p:spPr>
          <a:xfrm>
            <a:off x="914400" y="1057274"/>
            <a:ext cx="10511627" cy="101278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" type="body"/>
          </p:nvPr>
        </p:nvSpPr>
        <p:spPr>
          <a:xfrm>
            <a:off x="914400" y="2316067"/>
            <a:ext cx="10511627" cy="394855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5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/>
          <p:nvPr/>
        </p:nvSpPr>
        <p:spPr>
          <a:xfrm>
            <a:off x="1" y="0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4" name="Google Shape;124;p26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5" name="Google Shape;125;p26"/>
          <p:cNvSpPr txBox="1"/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27083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6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/>
          <p:nvPr/>
        </p:nvSpPr>
        <p:spPr>
          <a:xfrm>
            <a:off x="1" y="0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9" name="Google Shape;129;p27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0" name="Google Shape;130;p27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3" name="Google Shape;133;p28"/>
          <p:cNvSpPr txBox="1"/>
          <p:nvPr>
            <p:ph type="title"/>
          </p:nvPr>
        </p:nvSpPr>
        <p:spPr>
          <a:xfrm>
            <a:off x="758952" y="758952"/>
            <a:ext cx="3932237" cy="15246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8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28"/>
          <p:cNvSpPr txBox="1"/>
          <p:nvPr>
            <p:ph idx="1" type="body"/>
          </p:nvPr>
        </p:nvSpPr>
        <p:spPr>
          <a:xfrm>
            <a:off x="758952" y="2286000"/>
            <a:ext cx="3932237" cy="35670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6" name="Google Shape;136;p28"/>
          <p:cNvSpPr txBox="1"/>
          <p:nvPr>
            <p:ph idx="2" type="body"/>
          </p:nvPr>
        </p:nvSpPr>
        <p:spPr>
          <a:xfrm>
            <a:off x="5183187" y="741459"/>
            <a:ext cx="6242839" cy="5119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9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9" name="Google Shape;139;p29"/>
          <p:cNvSpPr txBox="1"/>
          <p:nvPr>
            <p:ph type="title"/>
          </p:nvPr>
        </p:nvSpPr>
        <p:spPr>
          <a:xfrm>
            <a:off x="760938" y="755372"/>
            <a:ext cx="3931920" cy="15270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9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1" name="Google Shape;141;p29"/>
          <p:cNvSpPr txBox="1"/>
          <p:nvPr>
            <p:ph idx="1" type="body"/>
          </p:nvPr>
        </p:nvSpPr>
        <p:spPr>
          <a:xfrm>
            <a:off x="760938" y="2286001"/>
            <a:ext cx="393192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2" name="Google Shape;142;p29"/>
          <p:cNvSpPr/>
          <p:nvPr>
            <p:ph idx="2" type="pic"/>
          </p:nvPr>
        </p:nvSpPr>
        <p:spPr>
          <a:xfrm>
            <a:off x="5262700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14"/>
          <p:cNvGrpSpPr/>
          <p:nvPr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16" name="Google Shape;16;p14"/>
            <p:cNvSpPr/>
            <p:nvPr/>
          </p:nvSpPr>
          <p:spPr>
            <a:xfrm>
              <a:off x="5009037" y="2525712"/>
              <a:ext cx="3601721" cy="4332288"/>
            </a:xfrm>
            <a:custGeom>
              <a:rect b="b" l="l" r="r" t="t"/>
              <a:pathLst>
                <a:path extrusionOk="0" h="1441" w="1198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17" name="Google Shape;17;p14"/>
            <p:cNvSpPr/>
            <p:nvPr/>
          </p:nvSpPr>
          <p:spPr>
            <a:xfrm>
              <a:off x="8589536" y="2525712"/>
              <a:ext cx="3589694" cy="4332288"/>
            </a:xfrm>
            <a:custGeom>
              <a:rect b="b" l="l" r="r" t="t"/>
              <a:pathLst>
                <a:path extrusionOk="0" h="1441" w="1194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18" name="Google Shape;18;p14"/>
          <p:cNvGrpSpPr/>
          <p:nvPr/>
        </p:nvGrpSpPr>
        <p:grpSpPr>
          <a:xfrm rot="10800000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9" name="Google Shape;19;p14"/>
            <p:cNvSpPr/>
            <p:nvPr/>
          </p:nvSpPr>
          <p:spPr>
            <a:xfrm>
              <a:off x="5183405" y="2678112"/>
              <a:ext cx="3601721" cy="4332288"/>
            </a:xfrm>
            <a:custGeom>
              <a:rect b="b" l="l" r="r" t="t"/>
              <a:pathLst>
                <a:path extrusionOk="0" h="1441" w="1198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0" name="Google Shape;20;p14"/>
            <p:cNvSpPr/>
            <p:nvPr/>
          </p:nvSpPr>
          <p:spPr>
            <a:xfrm>
              <a:off x="8763903" y="2678112"/>
              <a:ext cx="3589695" cy="4332288"/>
            </a:xfrm>
            <a:custGeom>
              <a:rect b="b" l="l" r="r" t="t"/>
              <a:pathLst>
                <a:path extrusionOk="0" h="1441" w="1194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21" name="Google Shape;21;p14"/>
          <p:cNvSpPr/>
          <p:nvPr/>
        </p:nvSpPr>
        <p:spPr>
          <a:xfrm>
            <a:off x="7642518" y="4577658"/>
            <a:ext cx="775021" cy="775021"/>
          </a:xfrm>
          <a:custGeom>
            <a:rect b="b" l="l" r="r" t="t"/>
            <a:pathLst>
              <a:path extrusionOk="0" h="775021" w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" name="Google Shape;22;p14"/>
          <p:cNvSpPr txBox="1"/>
          <p:nvPr>
            <p:ph type="title"/>
          </p:nvPr>
        </p:nvSpPr>
        <p:spPr>
          <a:xfrm>
            <a:off x="914400" y="1057274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914400" y="2834640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556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2pPr>
            <a:lvl3pPr indent="-3429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 2">
  <p:cSld name="Introduction 2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/>
          <p:nvPr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7" name="Google Shape;27;p15"/>
          <p:cNvSpPr/>
          <p:nvPr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28" name="Google Shape;28;p15"/>
          <p:cNvGrpSpPr/>
          <p:nvPr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29" name="Google Shape;29;p15"/>
            <p:cNvSpPr/>
            <p:nvPr/>
          </p:nvSpPr>
          <p:spPr>
            <a:xfrm>
              <a:off x="0" y="0"/>
              <a:ext cx="2838450" cy="2857958"/>
            </a:xfrm>
            <a:custGeom>
              <a:rect b="b" l="l" r="r" t="t"/>
              <a:pathLst>
                <a:path extrusionOk="0" h="2857958" w="2838450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0" name="Google Shape;30;p15"/>
            <p:cNvSpPr/>
            <p:nvPr/>
          </p:nvSpPr>
          <p:spPr>
            <a:xfrm>
              <a:off x="1" y="1"/>
              <a:ext cx="1003449" cy="1013015"/>
            </a:xfrm>
            <a:custGeom>
              <a:rect b="b" l="l" r="r" t="t"/>
              <a:pathLst>
                <a:path extrusionOk="0" h="1013015" w="1003449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" name="Google Shape;31;p15"/>
            <p:cNvSpPr/>
            <p:nvPr/>
          </p:nvSpPr>
          <p:spPr>
            <a:xfrm>
              <a:off x="1458332" y="590133"/>
              <a:ext cx="775021" cy="775021"/>
            </a:xfrm>
            <a:custGeom>
              <a:rect b="b" l="l" r="r" t="t"/>
              <a:pathLst>
                <a:path extrusionOk="0" h="775021" w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32" name="Google Shape;32;p15"/>
          <p:cNvSpPr txBox="1"/>
          <p:nvPr>
            <p:ph type="title"/>
          </p:nvPr>
        </p:nvSpPr>
        <p:spPr>
          <a:xfrm>
            <a:off x="5702441" y="1061623"/>
            <a:ext cx="5723586" cy="473910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/>
          <p:nvPr>
            <p:ph idx="2" type="pic"/>
          </p:nvPr>
        </p:nvSpPr>
        <p:spPr>
          <a:xfrm>
            <a:off x="443345" y="0"/>
            <a:ext cx="4344695" cy="635952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-7117" y="0"/>
            <a:ext cx="2550985" cy="6858000"/>
          </a:xfrm>
          <a:custGeom>
            <a:rect b="b" l="l" r="r" t="t"/>
            <a:pathLst>
              <a:path extrusionOk="0" h="6858000" w="2550985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" name="Google Shape;36;p16"/>
          <p:cNvSpPr/>
          <p:nvPr/>
        </p:nvSpPr>
        <p:spPr>
          <a:xfrm>
            <a:off x="-9415" y="0"/>
            <a:ext cx="2548591" cy="2555628"/>
          </a:xfrm>
          <a:custGeom>
            <a:rect b="b" l="l" r="r" t="t"/>
            <a:pathLst>
              <a:path extrusionOk="0" h="2555628" w="2548591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" name="Google Shape;37;p16"/>
          <p:cNvSpPr/>
          <p:nvPr/>
        </p:nvSpPr>
        <p:spPr>
          <a:xfrm flipH="1" rot="-5400000">
            <a:off x="-9389" y="4308466"/>
            <a:ext cx="2550984" cy="2560441"/>
          </a:xfrm>
          <a:custGeom>
            <a:rect b="b" l="l" r="r" t="t"/>
            <a:pathLst>
              <a:path extrusionOk="0" h="1083" w="1079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8" name="Google Shape;38;p16"/>
          <p:cNvSpPr/>
          <p:nvPr/>
        </p:nvSpPr>
        <p:spPr>
          <a:xfrm flipH="1">
            <a:off x="-10617" y="4308466"/>
            <a:ext cx="2550984" cy="2560441"/>
          </a:xfrm>
          <a:custGeom>
            <a:rect b="b" l="l" r="r" t="t"/>
            <a:pathLst>
              <a:path extrusionOk="0" h="1083" w="1079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9" name="Google Shape;39;p16"/>
          <p:cNvSpPr/>
          <p:nvPr/>
        </p:nvSpPr>
        <p:spPr>
          <a:xfrm>
            <a:off x="2543868" y="0"/>
            <a:ext cx="2560340" cy="2560340"/>
          </a:xfrm>
          <a:custGeom>
            <a:rect b="b" l="l" r="r" t="t"/>
            <a:pathLst>
              <a:path extrusionOk="0" h="2560340" w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rgbClr val="DCE6F5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0" name="Google Shape;40;p16"/>
          <p:cNvSpPr txBox="1"/>
          <p:nvPr>
            <p:ph type="title"/>
          </p:nvPr>
        </p:nvSpPr>
        <p:spPr>
          <a:xfrm>
            <a:off x="3460565" y="1057274"/>
            <a:ext cx="7965461" cy="99416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6"/>
          <p:cNvSpPr txBox="1"/>
          <p:nvPr>
            <p:ph idx="1" type="body"/>
          </p:nvPr>
        </p:nvSpPr>
        <p:spPr>
          <a:xfrm>
            <a:off x="3460565" y="2303029"/>
            <a:ext cx="7965460" cy="3497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 1">
  <p:cSld name="1_Comparison 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7"/>
          <p:cNvSpPr txBox="1"/>
          <p:nvPr>
            <p:ph type="title"/>
          </p:nvPr>
        </p:nvSpPr>
        <p:spPr>
          <a:xfrm>
            <a:off x="4364809" y="1057274"/>
            <a:ext cx="7043617" cy="252021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7"/>
          <p:cNvSpPr/>
          <p:nvPr/>
        </p:nvSpPr>
        <p:spPr>
          <a:xfrm>
            <a:off x="-5568" y="-2784"/>
            <a:ext cx="3443288" cy="6891337"/>
          </a:xfrm>
          <a:custGeom>
            <a:rect b="b" l="l" r="r" t="t"/>
            <a:pathLst>
              <a:path extrusionOk="0" h="6891337" w="3443288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46" name="Google Shape;4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7"/>
          <p:cNvSpPr/>
          <p:nvPr/>
        </p:nvSpPr>
        <p:spPr>
          <a:xfrm>
            <a:off x="1721621" y="-2784"/>
            <a:ext cx="1716115" cy="1720853"/>
          </a:xfrm>
          <a:custGeom>
            <a:rect b="b" l="l" r="r" t="t"/>
            <a:pathLst>
              <a:path extrusionOk="0" h="1720853" w="1716115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lt1">
              <a:alpha val="9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8" name="Google Shape;48;p17"/>
          <p:cNvSpPr/>
          <p:nvPr/>
        </p:nvSpPr>
        <p:spPr>
          <a:xfrm>
            <a:off x="-5568" y="3440504"/>
            <a:ext cx="3443288" cy="3448050"/>
          </a:xfrm>
          <a:custGeom>
            <a:rect b="b" l="l" r="r" t="t"/>
            <a:pathLst>
              <a:path extrusionOk="0" h="3448050" w="3443288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49" name="Google Shape;4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7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17"/>
          <p:cNvSpPr txBox="1"/>
          <p:nvPr>
            <p:ph idx="1" type="body"/>
          </p:nvPr>
        </p:nvSpPr>
        <p:spPr>
          <a:xfrm>
            <a:off x="4364808" y="3808750"/>
            <a:ext cx="7043618" cy="223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 4">
  <p:cSld name="Comparison 4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/>
          <p:nvPr/>
        </p:nvSpPr>
        <p:spPr>
          <a:xfrm>
            <a:off x="8989454" y="3427336"/>
            <a:ext cx="3202546" cy="3430665"/>
          </a:xfrm>
          <a:custGeom>
            <a:rect b="b" l="l" r="r" t="t"/>
            <a:pathLst>
              <a:path extrusionOk="0" h="3430665" w="3202546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4" name="Google Shape;54;p18"/>
          <p:cNvSpPr/>
          <p:nvPr/>
        </p:nvSpPr>
        <p:spPr>
          <a:xfrm>
            <a:off x="8989454" y="3654149"/>
            <a:ext cx="3202546" cy="3203852"/>
          </a:xfrm>
          <a:custGeom>
            <a:rect b="b" l="l" r="r" t="t"/>
            <a:pathLst>
              <a:path extrusionOk="0" h="3203852" w="3202546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5" name="Google Shape;55;p18"/>
          <p:cNvSpPr/>
          <p:nvPr/>
        </p:nvSpPr>
        <p:spPr>
          <a:xfrm>
            <a:off x="8989455" y="1"/>
            <a:ext cx="3202545" cy="3437345"/>
          </a:xfrm>
          <a:custGeom>
            <a:rect b="b" l="l" r="r" t="t"/>
            <a:pathLst>
              <a:path extrusionOk="0" h="3437345" w="32025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6" name="Google Shape;56;p18"/>
          <p:cNvSpPr/>
          <p:nvPr/>
        </p:nvSpPr>
        <p:spPr>
          <a:xfrm>
            <a:off x="8989454" y="6681"/>
            <a:ext cx="3202546" cy="3436477"/>
          </a:xfrm>
          <a:custGeom>
            <a:rect b="b" l="l" r="r" t="t"/>
            <a:pathLst>
              <a:path extrusionOk="0" h="3436477" w="3202546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7" name="Google Shape;57;p18"/>
          <p:cNvSpPr txBox="1"/>
          <p:nvPr>
            <p:ph type="title"/>
          </p:nvPr>
        </p:nvSpPr>
        <p:spPr>
          <a:xfrm>
            <a:off x="914399" y="834635"/>
            <a:ext cx="7796464" cy="122238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8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p18"/>
          <p:cNvSpPr txBox="1"/>
          <p:nvPr>
            <p:ph idx="1" type="body"/>
          </p:nvPr>
        </p:nvSpPr>
        <p:spPr>
          <a:xfrm>
            <a:off x="914400" y="2303028"/>
            <a:ext cx="3283119" cy="3720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2" type="body"/>
          </p:nvPr>
        </p:nvSpPr>
        <p:spPr>
          <a:xfrm>
            <a:off x="4782159" y="2303028"/>
            <a:ext cx="3284951" cy="3720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1">
  <p:cSld name="Timeline 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/>
          <p:nvPr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3" name="Google Shape;63;p19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4" name="Google Shape;64;p19"/>
          <p:cNvSpPr txBox="1"/>
          <p:nvPr>
            <p:ph type="title"/>
          </p:nvPr>
        </p:nvSpPr>
        <p:spPr>
          <a:xfrm>
            <a:off x="914400" y="965393"/>
            <a:ext cx="7631709" cy="109162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" type="body"/>
          </p:nvPr>
        </p:nvSpPr>
        <p:spPr>
          <a:xfrm>
            <a:off x="914400" y="2303028"/>
            <a:ext cx="3283119" cy="41441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rabicPeriod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lphaLcPeriod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rabicParenR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lphaLcParenR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2" type="body"/>
          </p:nvPr>
        </p:nvSpPr>
        <p:spPr>
          <a:xfrm>
            <a:off x="4782159" y="2303028"/>
            <a:ext cx="3763950" cy="41441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19"/>
          <p:cNvSpPr/>
          <p:nvPr>
            <p:ph idx="3" type="pic"/>
          </p:nvPr>
        </p:nvSpPr>
        <p:spPr>
          <a:xfrm>
            <a:off x="8989454" y="965393"/>
            <a:ext cx="3202545" cy="589260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grpSp>
        <p:nvGrpSpPr>
          <p:cNvPr id="68" name="Google Shape;68;p19"/>
          <p:cNvGrpSpPr/>
          <p:nvPr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69" name="Google Shape;69;p19"/>
            <p:cNvSpPr/>
            <p:nvPr/>
          </p:nvSpPr>
          <p:spPr>
            <a:xfrm rot="10800000">
              <a:off x="12797096" y="4000041"/>
              <a:ext cx="2838450" cy="2857958"/>
            </a:xfrm>
            <a:custGeom>
              <a:rect b="b" l="l" r="r" t="t"/>
              <a:pathLst>
                <a:path extrusionOk="0" h="2857958" w="2838450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70" name="Google Shape;70;p19"/>
            <p:cNvSpPr/>
            <p:nvPr/>
          </p:nvSpPr>
          <p:spPr>
            <a:xfrm rot="10800000">
              <a:off x="13664918" y="4867733"/>
              <a:ext cx="1970627" cy="1990267"/>
            </a:xfrm>
            <a:custGeom>
              <a:rect b="b" l="l" r="r" t="t"/>
              <a:pathLst>
                <a:path extrusionOk="0" h="1990267" w="197062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71" name="Google Shape;71;p19"/>
            <p:cNvSpPr/>
            <p:nvPr/>
          </p:nvSpPr>
          <p:spPr>
            <a:xfrm rot="10800000">
              <a:off x="14632096" y="5844983"/>
              <a:ext cx="1003449" cy="1013015"/>
            </a:xfrm>
            <a:custGeom>
              <a:rect b="b" l="l" r="r" t="t"/>
              <a:pathLst>
                <a:path extrusionOk="0" h="1013015" w="1003449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72" name="Google Shape;72;p19"/>
            <p:cNvSpPr/>
            <p:nvPr/>
          </p:nvSpPr>
          <p:spPr>
            <a:xfrm rot="10800000">
              <a:off x="13402193" y="5492845"/>
              <a:ext cx="775021" cy="775021"/>
            </a:xfrm>
            <a:custGeom>
              <a:rect b="b" l="l" r="r" t="t"/>
              <a:pathLst>
                <a:path extrusionOk="0" h="775021" w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2">
  <p:cSld name="Summary 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/>
          <p:nvPr/>
        </p:nvSpPr>
        <p:spPr>
          <a:xfrm>
            <a:off x="8989454" y="-2546"/>
            <a:ext cx="3202546" cy="3441072"/>
          </a:xfrm>
          <a:custGeom>
            <a:rect b="b" l="l" r="r" t="t"/>
            <a:pathLst>
              <a:path extrusionOk="0" h="3441072" w="3202546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6" name="Google Shape;76;p20"/>
          <p:cNvSpPr/>
          <p:nvPr/>
        </p:nvSpPr>
        <p:spPr>
          <a:xfrm flipH="1" rot="10800000">
            <a:off x="9991725" y="1247775"/>
            <a:ext cx="2200275" cy="2181225"/>
          </a:xfrm>
          <a:custGeom>
            <a:rect b="b" l="l" r="r" t="t"/>
            <a:pathLst>
              <a:path extrusionOk="0" h="2181225" w="220027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7" name="Google Shape;77;p20"/>
          <p:cNvSpPr/>
          <p:nvPr/>
        </p:nvSpPr>
        <p:spPr>
          <a:xfrm flipH="1" rot="10800000">
            <a:off x="-20086" y="5331514"/>
            <a:ext cx="2148416" cy="1526486"/>
          </a:xfrm>
          <a:custGeom>
            <a:rect b="b" l="l" r="r" t="t"/>
            <a:pathLst>
              <a:path extrusionOk="0" h="1526486" w="214841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78" name="Google Shape;78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20"/>
          <p:cNvSpPr/>
          <p:nvPr/>
        </p:nvSpPr>
        <p:spPr>
          <a:xfrm>
            <a:off x="1540428" y="6470488"/>
            <a:ext cx="775021" cy="387513"/>
          </a:xfrm>
          <a:custGeom>
            <a:rect b="b" l="l" r="r" t="t"/>
            <a:pathLst>
              <a:path extrusionOk="0" h="387513" w="775021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0" name="Google Shape;80;p20"/>
          <p:cNvSpPr txBox="1"/>
          <p:nvPr>
            <p:ph type="title"/>
          </p:nvPr>
        </p:nvSpPr>
        <p:spPr>
          <a:xfrm>
            <a:off x="914400" y="1057274"/>
            <a:ext cx="7843837" cy="101278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" type="body"/>
          </p:nvPr>
        </p:nvSpPr>
        <p:spPr>
          <a:xfrm>
            <a:off x="914400" y="2331791"/>
            <a:ext cx="6903076" cy="37218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0"/>
          <p:cNvSpPr/>
          <p:nvPr>
            <p:ph idx="2" type="pic"/>
          </p:nvPr>
        </p:nvSpPr>
        <p:spPr>
          <a:xfrm>
            <a:off x="8989454" y="3405189"/>
            <a:ext cx="3202546" cy="3452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3">
  <p:cSld name="Timeline 3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1" y="0"/>
            <a:ext cx="1550562" cy="2545382"/>
          </a:xfrm>
          <a:custGeom>
            <a:rect b="b" l="l" r="r" t="t"/>
            <a:pathLst>
              <a:path extrusionOk="0" h="2545382" w="155056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6" name="Google Shape;86;p21"/>
          <p:cNvSpPr/>
          <p:nvPr/>
        </p:nvSpPr>
        <p:spPr>
          <a:xfrm>
            <a:off x="1" y="-1"/>
            <a:ext cx="682740" cy="1500050"/>
          </a:xfrm>
          <a:custGeom>
            <a:rect b="b" l="l" r="r" t="t"/>
            <a:pathLst>
              <a:path extrusionOk="0" h="1500050" w="68274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7" name="Google Shape;87;p21"/>
          <p:cNvSpPr/>
          <p:nvPr/>
        </p:nvSpPr>
        <p:spPr>
          <a:xfrm>
            <a:off x="170445" y="314191"/>
            <a:ext cx="775021" cy="775021"/>
          </a:xfrm>
          <a:custGeom>
            <a:rect b="b" l="l" r="r" t="t"/>
            <a:pathLst>
              <a:path extrusionOk="0" h="775021" w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8" name="Google Shape;88;p21"/>
          <p:cNvSpPr txBox="1"/>
          <p:nvPr>
            <p:ph type="title"/>
          </p:nvPr>
        </p:nvSpPr>
        <p:spPr>
          <a:xfrm>
            <a:off x="1550563" y="1089213"/>
            <a:ext cx="9879437" cy="980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" type="body"/>
          </p:nvPr>
        </p:nvSpPr>
        <p:spPr>
          <a:xfrm>
            <a:off x="1550564" y="2331958"/>
            <a:ext cx="2975217" cy="3704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21"/>
          <p:cNvSpPr txBox="1"/>
          <p:nvPr>
            <p:ph idx="2" type="body"/>
          </p:nvPr>
        </p:nvSpPr>
        <p:spPr>
          <a:xfrm>
            <a:off x="5087154" y="2331791"/>
            <a:ext cx="6345893" cy="37218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21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" name="Google Shape;7;p12"/>
          <p:cNvSpPr txBox="1"/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28289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Arial Black"/>
              <a:buNone/>
              <a:defRPr b="1" i="0" sz="38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2"/>
          <p:cNvSpPr txBox="1"/>
          <p:nvPr>
            <p:ph idx="1" type="body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Relationship Id="rId4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/>
          <p:nvPr>
            <p:ph type="ctrTitle"/>
          </p:nvPr>
        </p:nvSpPr>
        <p:spPr>
          <a:xfrm>
            <a:off x="2899790" y="788141"/>
            <a:ext cx="6392421" cy="20973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UNO PLAYING CARDS – PACKAGING DESIGN</a:t>
            </a:r>
            <a:endParaRPr/>
          </a:p>
        </p:txBody>
      </p:sp>
      <p:sp>
        <p:nvSpPr>
          <p:cNvPr id="148" name="Google Shape;148;p1"/>
          <p:cNvSpPr txBox="1"/>
          <p:nvPr/>
        </p:nvSpPr>
        <p:spPr>
          <a:xfrm>
            <a:off x="4122529" y="2637734"/>
            <a:ext cx="4800599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202C8F"/>
                </a:solidFill>
                <a:latin typeface="EB Garamond"/>
                <a:ea typeface="EB Garamond"/>
                <a:cs typeface="EB Garamond"/>
                <a:sym typeface="EB Garamond"/>
              </a:rPr>
              <a:t>Innovative Packaging</a:t>
            </a:r>
            <a:endParaRPr sz="180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202C8F"/>
                </a:solidFill>
                <a:latin typeface="EB Garamond"/>
                <a:ea typeface="EB Garamond"/>
                <a:cs typeface="EB Garamond"/>
                <a:sym typeface="EB Garamond"/>
              </a:rPr>
              <a:t> for a Classic Game</a:t>
            </a:r>
            <a:endParaRPr sz="18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49" name="Google Shape;149;p1"/>
          <p:cNvSpPr txBox="1"/>
          <p:nvPr/>
        </p:nvSpPr>
        <p:spPr>
          <a:xfrm>
            <a:off x="5029200" y="5470750"/>
            <a:ext cx="3314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Name:- Rushikesh Sable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PRN:- 202201070107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Subject:- Packaging Design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Year:- 3rd (ENTC)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"/>
          <p:cNvSpPr txBox="1"/>
          <p:nvPr>
            <p:ph type="title"/>
          </p:nvPr>
        </p:nvSpPr>
        <p:spPr>
          <a:xfrm>
            <a:off x="3572404" y="153034"/>
            <a:ext cx="9875463" cy="77622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FINAL DESIGN SHOWCASE</a:t>
            </a:r>
            <a:endParaRPr/>
          </a:p>
        </p:txBody>
      </p:sp>
      <p:sp>
        <p:nvSpPr>
          <p:cNvPr id="217" name="Google Shape;217;p10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8" name="Google Shape;21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1832" y="1473200"/>
            <a:ext cx="5802736" cy="46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8977" y="1473200"/>
            <a:ext cx="3949566" cy="4663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432" y="162560"/>
            <a:ext cx="4126336" cy="3261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65192" y="3180080"/>
            <a:ext cx="4695296" cy="3525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33857" y="162560"/>
            <a:ext cx="3187566" cy="4236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g35412f56fe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25" y="2855925"/>
            <a:ext cx="7401626" cy="38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g35412f56fe9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500" y="0"/>
            <a:ext cx="7810499" cy="37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/>
          <p:nvPr>
            <p:ph type="title"/>
          </p:nvPr>
        </p:nvSpPr>
        <p:spPr>
          <a:xfrm>
            <a:off x="914400" y="-161926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INTRODUCTION</a:t>
            </a:r>
            <a:endParaRPr/>
          </a:p>
        </p:txBody>
      </p:sp>
      <p:sp>
        <p:nvSpPr>
          <p:cNvPr id="155" name="Google Shape;155;p2"/>
          <p:cNvSpPr txBox="1"/>
          <p:nvPr>
            <p:ph idx="1" type="body"/>
          </p:nvPr>
        </p:nvSpPr>
        <p:spPr>
          <a:xfrm>
            <a:off x="914400" y="2032000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 lnSpcReduction="10000"/>
          </a:bodyPr>
          <a:lstStyle/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This project focuses on redesigning the outer packaging of UNO cards.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Goal: Create packaging that is fun, functional, and brand-aligned.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Importance: Packaging influences user experience, brand perception, and shelf appeal.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56" name="Google Shape;156;p2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"/>
          <p:cNvSpPr txBox="1"/>
          <p:nvPr>
            <p:ph type="title"/>
          </p:nvPr>
        </p:nvSpPr>
        <p:spPr>
          <a:xfrm>
            <a:off x="1150761" y="157383"/>
            <a:ext cx="5723586" cy="113230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ABOUT UNO CARDS</a:t>
            </a:r>
            <a:endParaRPr/>
          </a:p>
        </p:txBody>
      </p:sp>
      <p:sp>
        <p:nvSpPr>
          <p:cNvPr id="162" name="Google Shape;162;p3"/>
          <p:cNvSpPr txBox="1"/>
          <p:nvPr/>
        </p:nvSpPr>
        <p:spPr>
          <a:xfrm>
            <a:off x="1155700" y="1460500"/>
            <a:ext cx="6184900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02C8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202C8F"/>
                </a:solidFill>
                <a:latin typeface="EB Garamond"/>
                <a:ea typeface="EB Garamond"/>
                <a:cs typeface="EB Garamond"/>
                <a:sym typeface="EB Garamond"/>
              </a:rPr>
              <a:t>UNO is a color- and number-matching card game developed in 1971.</a:t>
            </a:r>
            <a:endParaRPr sz="2400">
              <a:solidFill>
                <a:srgbClr val="202C8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C8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02C8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202C8F"/>
                </a:solidFill>
                <a:latin typeface="EB Garamond"/>
                <a:ea typeface="EB Garamond"/>
                <a:cs typeface="EB Garamond"/>
                <a:sym typeface="EB Garamond"/>
              </a:rPr>
              <a:t>Target age: 7+ | Players: 2–10</a:t>
            </a:r>
            <a:endParaRPr sz="2400">
              <a:solidFill>
                <a:srgbClr val="202C8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C8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02C8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202C8F"/>
                </a:solidFill>
                <a:latin typeface="EB Garamond"/>
                <a:ea typeface="EB Garamond"/>
                <a:cs typeface="EB Garamond"/>
                <a:sym typeface="EB Garamond"/>
              </a:rPr>
              <a:t>Known for quick gameplay and universal appeal.</a:t>
            </a:r>
            <a:endParaRPr sz="2400">
              <a:solidFill>
                <a:srgbClr val="202C8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C8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02C8F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202C8F"/>
                </a:solidFill>
                <a:latin typeface="EB Garamond"/>
                <a:ea typeface="EB Garamond"/>
                <a:cs typeface="EB Garamond"/>
                <a:sym typeface="EB Garamond"/>
              </a:rPr>
              <a:t>Used for indoor family fun, travel, and parties.</a:t>
            </a:r>
            <a:endParaRPr sz="2400">
              <a:solidFill>
                <a:srgbClr val="202C8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02C8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descr="Image result for uno cards pakaging" id="163" name="Google Shape;16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1412" y="1552576"/>
            <a:ext cx="3111084" cy="3487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"/>
          <p:cNvSpPr txBox="1"/>
          <p:nvPr>
            <p:ph type="title"/>
          </p:nvPr>
        </p:nvSpPr>
        <p:spPr>
          <a:xfrm>
            <a:off x="5858325" y="473745"/>
            <a:ext cx="5161877" cy="9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DESIGN CONCEPT</a:t>
            </a:r>
            <a:endParaRPr/>
          </a:p>
        </p:txBody>
      </p:sp>
      <p:sp>
        <p:nvSpPr>
          <p:cNvPr id="169" name="Google Shape;169;p4"/>
          <p:cNvSpPr txBox="1"/>
          <p:nvPr>
            <p:ph idx="1" type="body"/>
          </p:nvPr>
        </p:nvSpPr>
        <p:spPr>
          <a:xfrm>
            <a:off x="5126805" y="1835669"/>
            <a:ext cx="6624340" cy="3812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/>
          <a:p>
            <a:pPr indent="-347345" lvl="0" marL="34734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</a:pPr>
            <a:r>
              <a:rPr lang="en-US" sz="2400"/>
              <a:t>Prioritize </a:t>
            </a:r>
            <a:r>
              <a:rPr b="1" lang="en-US" sz="2400"/>
              <a:t>user-friendly handling</a:t>
            </a:r>
            <a:r>
              <a:rPr lang="en-US" sz="2400"/>
              <a:t>, </a:t>
            </a:r>
            <a:r>
              <a:rPr b="1" lang="en-US" sz="2400"/>
              <a:t>durability</a:t>
            </a:r>
            <a:r>
              <a:rPr lang="en-US" sz="2400"/>
              <a:t>, and </a:t>
            </a:r>
            <a:r>
              <a:rPr b="1" lang="en-US" sz="2400"/>
              <a:t>brand alignment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 b="1" sz="2400"/>
          </a:p>
          <a:p>
            <a:pPr indent="-347345" lvl="0" marL="34734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</a:pPr>
            <a:r>
              <a:rPr lang="en-US" sz="2400"/>
              <a:t>Emphasis on a </a:t>
            </a:r>
            <a:r>
              <a:rPr b="1" lang="en-US" sz="2400"/>
              <a:t>clean layout</a:t>
            </a:r>
            <a:r>
              <a:rPr lang="en-US" sz="2400"/>
              <a:t>, UNO logo, and color pops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 sz="2400"/>
          </a:p>
          <a:p>
            <a:pPr indent="-347345" lvl="0" marL="34734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</a:pPr>
            <a:r>
              <a:rPr b="1" lang="en-US" sz="2400"/>
              <a:t>Concept Keywords</a:t>
            </a:r>
            <a:r>
              <a:rPr lang="en-US" sz="2400"/>
              <a:t>: Foldable, Stackable, Sustainable, Bold</a:t>
            </a:r>
            <a:endParaRPr sz="2400"/>
          </a:p>
          <a:p>
            <a:pPr indent="-194945" lvl="0" marL="34734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170" name="Google Shape;170;p4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1" name="Google Shape;17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401" y="1629300"/>
            <a:ext cx="3869400" cy="3915875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/>
          <p:nvPr>
            <p:ph type="title"/>
          </p:nvPr>
        </p:nvSpPr>
        <p:spPr>
          <a:xfrm>
            <a:off x="5474933" y="341664"/>
            <a:ext cx="5964741" cy="116299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STRUCTURAL DESIGN     PAPERBOARD BOX</a:t>
            </a:r>
            <a:endParaRPr/>
          </a:p>
        </p:txBody>
      </p:sp>
      <p:sp>
        <p:nvSpPr>
          <p:cNvPr id="177" name="Google Shape;177;p5"/>
          <p:cNvSpPr txBox="1"/>
          <p:nvPr>
            <p:ph idx="1" type="body"/>
          </p:nvPr>
        </p:nvSpPr>
        <p:spPr>
          <a:xfrm>
            <a:off x="6798033" y="2048387"/>
            <a:ext cx="5244530" cy="3627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 lnSpcReduction="20000"/>
          </a:bodyPr>
          <a:lstStyle/>
          <a:p>
            <a:pPr indent="-29718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Type: </a:t>
            </a:r>
            <a:r>
              <a:rPr b="1" lang="en-US"/>
              <a:t>Flip-top box with tuck-in flap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 b="1"/>
          </a:p>
          <a:p>
            <a:pPr indent="-29718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Material: </a:t>
            </a:r>
            <a:r>
              <a:rPr b="1" lang="en-US"/>
              <a:t>300–350 GSM paperboard</a:t>
            </a:r>
            <a:r>
              <a:rPr lang="en-US"/>
              <a:t> (durable &amp; recyclable)</a:t>
            </a:r>
            <a:endParaRPr/>
          </a:p>
          <a:p>
            <a:pPr indent="-14478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</a:pPr>
            <a:r>
              <a:t/>
            </a:r>
            <a:endParaRPr/>
          </a:p>
          <a:p>
            <a:pPr indent="-29718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Easy open-close mechanism</a:t>
            </a:r>
            <a:endParaRPr/>
          </a:p>
          <a:p>
            <a:pPr indent="-14478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</a:pPr>
            <a:r>
              <a:t/>
            </a:r>
            <a:endParaRPr/>
          </a:p>
          <a:p>
            <a:pPr indent="-29718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Fits full UNO deck  snugly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  <a:p>
            <a:pPr indent="-29718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Die-cut designed to minimize waste and maximize strength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78" name="Google Shape;17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893250"/>
            <a:ext cx="5645774" cy="4971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/>
          <p:cNvSpPr txBox="1"/>
          <p:nvPr>
            <p:ph type="title"/>
          </p:nvPr>
        </p:nvSpPr>
        <p:spPr>
          <a:xfrm>
            <a:off x="721359" y="571817"/>
            <a:ext cx="4657024" cy="71304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VISUAL DESIGN</a:t>
            </a:r>
            <a:endParaRPr/>
          </a:p>
        </p:txBody>
      </p:sp>
      <p:sp>
        <p:nvSpPr>
          <p:cNvPr id="184" name="Google Shape;184;p6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5" name="Google Shape;185;p6"/>
          <p:cNvSpPr txBox="1"/>
          <p:nvPr>
            <p:ph idx="2" type="body"/>
          </p:nvPr>
        </p:nvSpPr>
        <p:spPr>
          <a:xfrm>
            <a:off x="555599" y="1855988"/>
            <a:ext cx="6922231" cy="3720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b="1" lang="en-US" sz="2400"/>
              <a:t>Front Side</a:t>
            </a:r>
            <a:r>
              <a:rPr lang="en-US" sz="2400"/>
              <a:t>: UNO logo, minimal icons, color blocks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b="1" lang="en-US" sz="2400"/>
              <a:t>Back Side</a:t>
            </a:r>
            <a:r>
              <a:rPr lang="en-US" sz="2400"/>
              <a:t>: Game description, instructions (brief), barcode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b="1" lang="en-US" sz="2400"/>
              <a:t>Sides</a:t>
            </a:r>
            <a:r>
              <a:rPr lang="en-US" sz="2400"/>
              <a:t>: Brand color strips or number icons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 sz="2400"/>
              <a:t>Matte finish for a smooth, premium feel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 sz="2400"/>
              <a:t>All design done considering </a:t>
            </a:r>
            <a:r>
              <a:rPr b="1" lang="en-US" sz="2400"/>
              <a:t>digital print on paperboard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 sz="2400"/>
          </a:p>
        </p:txBody>
      </p:sp>
      <p:pic>
        <p:nvPicPr>
          <p:cNvPr id="186" name="Google Shape;18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39295" y="172970"/>
            <a:ext cx="2135075" cy="338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7826" y="3489825"/>
            <a:ext cx="2135075" cy="33835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7"/>
          <p:cNvSpPr txBox="1"/>
          <p:nvPr>
            <p:ph type="title"/>
          </p:nvPr>
        </p:nvSpPr>
        <p:spPr>
          <a:xfrm>
            <a:off x="914400" y="965393"/>
            <a:ext cx="7631709" cy="109162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SUSTAINABILITY AND MATERIAL CHOICE</a:t>
            </a:r>
            <a:endParaRPr/>
          </a:p>
        </p:txBody>
      </p:sp>
      <p:sp>
        <p:nvSpPr>
          <p:cNvPr id="193" name="Google Shape;193;p7"/>
          <p:cNvSpPr txBox="1"/>
          <p:nvPr>
            <p:ph idx="1" type="body"/>
          </p:nvPr>
        </p:nvSpPr>
        <p:spPr>
          <a:xfrm>
            <a:off x="914400" y="2303463"/>
            <a:ext cx="4055110" cy="414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 Black"/>
              <a:buAutoNum type="arabicPeriod"/>
            </a:pPr>
            <a:r>
              <a:rPr lang="en-US" sz="2400"/>
              <a:t>Chose </a:t>
            </a:r>
            <a:r>
              <a:rPr b="1" lang="en-US" sz="2400"/>
              <a:t>paperboard</a:t>
            </a:r>
            <a:r>
              <a:rPr lang="en-US" sz="2400"/>
              <a:t> for:</a:t>
            </a:r>
            <a:endParaRPr sz="2400"/>
          </a:p>
          <a:p>
            <a:pPr indent="-457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 Black"/>
              <a:buAutoNum type="arabicPeriod"/>
            </a:pPr>
            <a:r>
              <a:rPr lang="en-US" sz="2400"/>
              <a:t>Lightweight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 Black"/>
              <a:buAutoNum type="arabicPeriod"/>
            </a:pPr>
            <a:r>
              <a:rPr lang="en-US" sz="2400"/>
              <a:t>Recyclability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 Black"/>
              <a:buAutoNum type="arabicPeriod"/>
            </a:pPr>
            <a:r>
              <a:rPr lang="en-US" sz="2400"/>
              <a:t>Easy to print and fold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 Black"/>
              <a:buAutoNum type="arabicPeriod"/>
            </a:pPr>
            <a:r>
              <a:rPr lang="en-US" sz="2400"/>
              <a:t>Avoided plastic/laminate – eco-conscious decision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 Black"/>
              <a:buAutoNum type="arabicPeriod"/>
            </a:pPr>
            <a:r>
              <a:rPr lang="en-US" sz="2400"/>
              <a:t>Minimal use of adhesives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 Black"/>
              <a:buNone/>
            </a:pPr>
            <a:r>
              <a:t/>
            </a:r>
            <a:endParaRPr sz="2400"/>
          </a:p>
        </p:txBody>
      </p:sp>
      <p:sp>
        <p:nvSpPr>
          <p:cNvPr id="194" name="Google Shape;194;p7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5" name="Google Shape;195;p7"/>
          <p:cNvPicPr preferRelativeResize="0"/>
          <p:nvPr/>
        </p:nvPicPr>
        <p:blipFill rotWithShape="1">
          <a:blip r:embed="rId3">
            <a:alphaModFix/>
          </a:blip>
          <a:srcRect b="0" l="20159" r="29138" t="0"/>
          <a:stretch/>
        </p:blipFill>
        <p:spPr>
          <a:xfrm>
            <a:off x="8343900" y="191025"/>
            <a:ext cx="3507274" cy="311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2900" y="3198025"/>
            <a:ext cx="2373250" cy="365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8"/>
          <p:cNvSpPr txBox="1"/>
          <p:nvPr>
            <p:ph type="title"/>
          </p:nvPr>
        </p:nvSpPr>
        <p:spPr>
          <a:xfrm>
            <a:off x="914400" y="600074"/>
            <a:ext cx="7843837" cy="101278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USABILITY &amp; FUNCTIONALITY</a:t>
            </a:r>
            <a:endParaRPr/>
          </a:p>
        </p:txBody>
      </p:sp>
      <p:sp>
        <p:nvSpPr>
          <p:cNvPr id="202" name="Google Shape;202;p8"/>
          <p:cNvSpPr txBox="1"/>
          <p:nvPr>
            <p:ph idx="1" type="body"/>
          </p:nvPr>
        </p:nvSpPr>
        <p:spPr>
          <a:xfrm>
            <a:off x="914400" y="2016831"/>
            <a:ext cx="6202036" cy="37218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Compact design for easy storage and travel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Cards don’t move or scatter inside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Durable paperboard withstands multiple uses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/>
              <a:t>Smooth edges and folds ensure safe handling for kids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03" name="Google Shape;203;p8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/>
          <p:nvPr>
            <p:ph type="title"/>
          </p:nvPr>
        </p:nvSpPr>
        <p:spPr>
          <a:xfrm>
            <a:off x="1550563" y="103693"/>
            <a:ext cx="9879437" cy="980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b="0" lang="en-US"/>
              <a:t>COST &amp; FEASIBILITY</a:t>
            </a:r>
            <a:endParaRPr/>
          </a:p>
        </p:txBody>
      </p:sp>
      <p:sp>
        <p:nvSpPr>
          <p:cNvPr id="209" name="Google Shape;209;p9"/>
          <p:cNvSpPr txBox="1"/>
          <p:nvPr>
            <p:ph idx="1" type="body"/>
          </p:nvPr>
        </p:nvSpPr>
        <p:spPr>
          <a:xfrm>
            <a:off x="1550564" y="1712198"/>
            <a:ext cx="5159617" cy="4019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 sz="2400"/>
              <a:t>Low-cost material: Paperboard is affordable and easily available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</a:pPr>
            <a:r>
              <a:t/>
            </a:r>
            <a:endParaRPr sz="2400"/>
          </a:p>
          <a:p>
            <a:pPr indent="-285750" lvl="0" marL="2857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 sz="2400"/>
              <a:t>Simple structure: Can be mass produced via die-cut and folding methods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</a:pPr>
            <a:r>
              <a:t/>
            </a:r>
            <a:endParaRPr sz="2400"/>
          </a:p>
          <a:p>
            <a:pPr indent="-285750" lvl="0" marL="2857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</a:pPr>
            <a:r>
              <a:rPr lang="en-US" sz="2400"/>
              <a:t>Ideal for local printers or cottage-scale packaging production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</a:pPr>
            <a:r>
              <a:t/>
            </a:r>
            <a:endParaRPr sz="2400"/>
          </a:p>
        </p:txBody>
      </p:sp>
      <p:sp>
        <p:nvSpPr>
          <p:cNvPr id="210" name="Google Shape;210;p9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1" name="Google Shape;21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4977" y="1005840"/>
            <a:ext cx="4051166" cy="5425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2025-05-01T14:21:42Z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